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7" r:id="rId2"/>
    <p:sldId id="258" r:id="rId3"/>
    <p:sldId id="259" r:id="rId4"/>
    <p:sldId id="261" r:id="rId5"/>
    <p:sldId id="262" r:id="rId6"/>
    <p:sldId id="263" r:id="rId7"/>
    <p:sldId id="269" r:id="rId8"/>
    <p:sldId id="270" r:id="rId9"/>
    <p:sldId id="264" r:id="rId10"/>
    <p:sldId id="265" r:id="rId11"/>
    <p:sldId id="268"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ha chaudhry" initials="sc" lastIdx="1" clrIdx="0">
    <p:extLst>
      <p:ext uri="{19B8F6BF-5375-455C-9EA6-DF929625EA0E}">
        <p15:presenceInfo xmlns:p15="http://schemas.microsoft.com/office/powerpoint/2012/main" userId="c1f85fa97ec8fb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3" d="100"/>
          <a:sy n="73" d="100"/>
        </p:scale>
        <p:origin x="77"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CB77276E-E6F8-4CC5-AEB1-25A7273FE352}"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687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4E94F9-16A0-4F36-8D5E-016B44630242}" type="datetimeFigureOut">
              <a:rPr lang="en-IN" smtClean="0"/>
              <a:t>24-04-2019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77276E-E6F8-4CC5-AEB1-25A7273FE352}" type="slidenum">
              <a:rPr lang="en-IN" smtClean="0"/>
              <a:t>‹#›</a:t>
            </a:fld>
            <a:endParaRPr lang="en-IN"/>
          </a:p>
        </p:txBody>
      </p:sp>
    </p:spTree>
    <p:extLst>
      <p:ext uri="{BB962C8B-B14F-4D97-AF65-F5344CB8AC3E}">
        <p14:creationId xmlns:p14="http://schemas.microsoft.com/office/powerpoint/2010/main" val="2493542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7276E-E6F8-4CC5-AEB1-25A7273FE352}"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0760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7276E-E6F8-4CC5-AEB1-25A7273FE352}"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8909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7276E-E6F8-4CC5-AEB1-25A7273FE352}" type="slidenum">
              <a:rPr lang="en-IN" smtClean="0"/>
              <a:t>‹#›</a:t>
            </a:fld>
            <a:endParaRPr lang="en-IN"/>
          </a:p>
        </p:txBody>
      </p:sp>
    </p:spTree>
    <p:extLst>
      <p:ext uri="{BB962C8B-B14F-4D97-AF65-F5344CB8AC3E}">
        <p14:creationId xmlns:p14="http://schemas.microsoft.com/office/powerpoint/2010/main" val="834806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7276E-E6F8-4CC5-AEB1-25A7273FE352}"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6777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7276E-E6F8-4CC5-AEB1-25A7273FE352}"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0001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7276E-E6F8-4CC5-AEB1-25A7273FE35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4923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7276E-E6F8-4CC5-AEB1-25A7273FE352}"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218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7276E-E6F8-4CC5-AEB1-25A7273FE352}" type="slidenum">
              <a:rPr lang="en-IN" smtClean="0"/>
              <a:t>‹#›</a:t>
            </a:fld>
            <a:endParaRPr lang="en-IN"/>
          </a:p>
        </p:txBody>
      </p:sp>
    </p:spTree>
    <p:extLst>
      <p:ext uri="{BB962C8B-B14F-4D97-AF65-F5344CB8AC3E}">
        <p14:creationId xmlns:p14="http://schemas.microsoft.com/office/powerpoint/2010/main" val="3641525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4E94F9-16A0-4F36-8D5E-016B44630242}" type="datetimeFigureOut">
              <a:rPr lang="en-IN" smtClean="0"/>
              <a:t>24-04-2019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7276E-E6F8-4CC5-AEB1-25A7273FE352}"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75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4E94F9-16A0-4F36-8D5E-016B44630242}" type="datetimeFigureOut">
              <a:rPr lang="en-IN" smtClean="0"/>
              <a:t>24-04-2019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77276E-E6F8-4CC5-AEB1-25A7273FE352}" type="slidenum">
              <a:rPr lang="en-IN" smtClean="0"/>
              <a:t>‹#›</a:t>
            </a:fld>
            <a:endParaRPr lang="en-IN"/>
          </a:p>
        </p:txBody>
      </p:sp>
    </p:spTree>
    <p:extLst>
      <p:ext uri="{BB962C8B-B14F-4D97-AF65-F5344CB8AC3E}">
        <p14:creationId xmlns:p14="http://schemas.microsoft.com/office/powerpoint/2010/main" val="424055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4E94F9-16A0-4F36-8D5E-016B44630242}" type="datetimeFigureOut">
              <a:rPr lang="en-IN" smtClean="0"/>
              <a:t>24-04-2019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77276E-E6F8-4CC5-AEB1-25A7273FE352}"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851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4E94F9-16A0-4F36-8D5E-016B44630242}" type="datetimeFigureOut">
              <a:rPr lang="en-IN" smtClean="0"/>
              <a:t>24-04-2019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77276E-E6F8-4CC5-AEB1-25A7273FE35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9605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4E94F9-16A0-4F36-8D5E-016B44630242}" type="datetimeFigureOut">
              <a:rPr lang="en-IN" smtClean="0"/>
              <a:t>24-04-2019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77276E-E6F8-4CC5-AEB1-25A7273FE352}" type="slidenum">
              <a:rPr lang="en-IN" smtClean="0"/>
              <a:t>‹#›</a:t>
            </a:fld>
            <a:endParaRPr lang="en-IN"/>
          </a:p>
        </p:txBody>
      </p:sp>
    </p:spTree>
    <p:extLst>
      <p:ext uri="{BB962C8B-B14F-4D97-AF65-F5344CB8AC3E}">
        <p14:creationId xmlns:p14="http://schemas.microsoft.com/office/powerpoint/2010/main" val="142911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4E94F9-16A0-4F36-8D5E-016B44630242}" type="datetimeFigureOut">
              <a:rPr lang="en-IN" smtClean="0"/>
              <a:t>24-04-2019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77276E-E6F8-4CC5-AEB1-25A7273FE352}"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5472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4E94F9-16A0-4F36-8D5E-016B44630242}" type="datetimeFigureOut">
              <a:rPr lang="en-IN" smtClean="0"/>
              <a:t>24-04-2019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77276E-E6F8-4CC5-AEB1-25A7273FE352}" type="slidenum">
              <a:rPr lang="en-IN" smtClean="0"/>
              <a:t>‹#›</a:t>
            </a:fld>
            <a:endParaRPr lang="en-IN"/>
          </a:p>
        </p:txBody>
      </p:sp>
    </p:spTree>
    <p:extLst>
      <p:ext uri="{BB962C8B-B14F-4D97-AF65-F5344CB8AC3E}">
        <p14:creationId xmlns:p14="http://schemas.microsoft.com/office/powerpoint/2010/main" val="2379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4E94F9-16A0-4F36-8D5E-016B44630242}" type="datetimeFigureOut">
              <a:rPr lang="en-IN" smtClean="0"/>
              <a:t>24-04-2019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77276E-E6F8-4CC5-AEB1-25A7273FE352}" type="slidenum">
              <a:rPr lang="en-IN" smtClean="0"/>
              <a:t>‹#›</a:t>
            </a:fld>
            <a:endParaRPr lang="en-IN"/>
          </a:p>
        </p:txBody>
      </p:sp>
    </p:spTree>
    <p:extLst>
      <p:ext uri="{BB962C8B-B14F-4D97-AF65-F5344CB8AC3E}">
        <p14:creationId xmlns:p14="http://schemas.microsoft.com/office/powerpoint/2010/main" val="297095580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16.jp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1.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2.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9.jp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10.jp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6.m4a"/><Relationship Id="rId7" Type="http://schemas.openxmlformats.org/officeDocument/2006/relationships/hyperlink" Target="https://en.wikipedia.org/wiki/File:Fullwave.rectifier.en.svg" TargetMode="External"/><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hyperlink" Target="https://en.wikipedia.org/wiki/File:Gratz.rectifier.en.svg" TargetMode="Externa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9.xml"/><Relationship Id="rId5" Type="http://schemas.openxmlformats.org/officeDocument/2006/relationships/image" Target="../media/image7.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F84D-8F22-438B-83E7-2263E65A38C3}"/>
              </a:ext>
            </a:extLst>
          </p:cNvPr>
          <p:cNvSpPr>
            <a:spLocks noGrp="1"/>
          </p:cNvSpPr>
          <p:nvPr>
            <p:ph type="title"/>
          </p:nvPr>
        </p:nvSpPr>
        <p:spPr/>
        <p:txBody>
          <a:bodyPr>
            <a:noAutofit/>
          </a:bodyPr>
          <a:lstStyle/>
          <a:p>
            <a:r>
              <a:rPr lang="en-IN" sz="4000" b="1" dirty="0">
                <a:solidFill>
                  <a:srgbClr val="7030A0"/>
                </a:solidFill>
                <a:latin typeface="Arial" panose="020B0604020202020204" pitchFamily="34" charset="0"/>
                <a:cs typeface="Arial" panose="020B0604020202020204" pitchFamily="34" charset="0"/>
              </a:rPr>
              <a:t>ELECTRONICS</a:t>
            </a:r>
            <a:br>
              <a:rPr lang="en-IN" sz="4000" b="1" dirty="0">
                <a:solidFill>
                  <a:srgbClr val="7030A0"/>
                </a:solidFill>
                <a:latin typeface="Arial" panose="020B0604020202020204" pitchFamily="34" charset="0"/>
                <a:cs typeface="Arial" panose="020B0604020202020204" pitchFamily="34" charset="0"/>
              </a:rPr>
            </a:br>
            <a:r>
              <a:rPr lang="en-IN" sz="4000" b="1" dirty="0">
                <a:solidFill>
                  <a:srgbClr val="7030A0"/>
                </a:solidFill>
                <a:latin typeface="Arial" panose="020B0604020202020204" pitchFamily="34" charset="0"/>
                <a:cs typeface="Arial" panose="020B0604020202020204" pitchFamily="34" charset="0"/>
              </a:rPr>
              <a:t>PROJECT</a:t>
            </a:r>
          </a:p>
        </p:txBody>
      </p:sp>
      <p:sp>
        <p:nvSpPr>
          <p:cNvPr id="3" name="Content Placeholder 2">
            <a:extLst>
              <a:ext uri="{FF2B5EF4-FFF2-40B4-BE49-F238E27FC236}">
                <a16:creationId xmlns:a16="http://schemas.microsoft.com/office/drawing/2014/main" id="{01A9A7F1-615B-434A-B1E2-CE454561F3F6}"/>
              </a:ext>
            </a:extLst>
          </p:cNvPr>
          <p:cNvSpPr>
            <a:spLocks noGrp="1"/>
          </p:cNvSpPr>
          <p:nvPr>
            <p:ph idx="1"/>
          </p:nvPr>
        </p:nvSpPr>
        <p:spPr/>
        <p:txBody>
          <a:bodyPr/>
          <a:lstStyle/>
          <a:p>
            <a:r>
              <a:rPr lang="en-IN" dirty="0">
                <a:solidFill>
                  <a:srgbClr val="0070C0"/>
                </a:solidFill>
                <a:latin typeface="Algerian" panose="04020705040A02060702" pitchFamily="82" charset="0"/>
              </a:rPr>
              <a:t>TOPIC: FULL WAVE bridge Rectifier</a:t>
            </a:r>
          </a:p>
          <a:p>
            <a:r>
              <a:rPr lang="en-IN" dirty="0">
                <a:solidFill>
                  <a:srgbClr val="0070C0"/>
                </a:solidFill>
                <a:latin typeface="Algerian" panose="04020705040A02060702" pitchFamily="82" charset="0"/>
              </a:rPr>
              <a:t>GROUP MEMBERS:</a:t>
            </a:r>
          </a:p>
          <a:p>
            <a:pPr marL="0" indent="0">
              <a:buNone/>
            </a:pPr>
            <a:r>
              <a:rPr lang="en-IN" dirty="0">
                <a:solidFill>
                  <a:srgbClr val="0070C0"/>
                </a:solidFill>
                <a:latin typeface="Algerian" panose="04020705040A02060702" pitchFamily="82" charset="0"/>
              </a:rPr>
              <a:t>     SUDHA CHAUDHRY</a:t>
            </a:r>
          </a:p>
          <a:p>
            <a:pPr marL="0" indent="0">
              <a:buNone/>
            </a:pPr>
            <a:r>
              <a:rPr lang="en-IN" dirty="0">
                <a:solidFill>
                  <a:srgbClr val="0070C0"/>
                </a:solidFill>
                <a:latin typeface="Algerian" panose="04020705040A02060702" pitchFamily="82" charset="0"/>
              </a:rPr>
              <a:t>     SRISTI AGRAWAL</a:t>
            </a:r>
          </a:p>
          <a:p>
            <a:pPr marL="0" indent="0">
              <a:buNone/>
            </a:pPr>
            <a:r>
              <a:rPr lang="en-IN" dirty="0">
                <a:solidFill>
                  <a:srgbClr val="0070C0"/>
                </a:solidFill>
                <a:latin typeface="Algerian" panose="04020705040A02060702" pitchFamily="82" charset="0"/>
              </a:rPr>
              <a:t>     SAMEEKSHA SRIVASTAVA</a:t>
            </a:r>
          </a:p>
          <a:p>
            <a:r>
              <a:rPr lang="en-IN" dirty="0">
                <a:solidFill>
                  <a:srgbClr val="0070C0"/>
                </a:solidFill>
                <a:latin typeface="Algerian" panose="04020705040A02060702" pitchFamily="82" charset="0"/>
              </a:rPr>
              <a:t>SECTION: A5 ,A6</a:t>
            </a:r>
          </a:p>
        </p:txBody>
      </p:sp>
      <p:pic>
        <p:nvPicPr>
          <p:cNvPr id="6" name="Audio 5">
            <a:hlinkClick r:id="" action="ppaction://media"/>
            <a:extLst>
              <a:ext uri="{FF2B5EF4-FFF2-40B4-BE49-F238E27FC236}">
                <a16:creationId xmlns:a16="http://schemas.microsoft.com/office/drawing/2014/main" id="{9BFED494-BDA0-488E-8251-9723FB7488D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9260113"/>
      </p:ext>
    </p:extLst>
  </p:cSld>
  <p:clrMapOvr>
    <a:masterClrMapping/>
  </p:clrMapOvr>
  <mc:AlternateContent xmlns:mc="http://schemas.openxmlformats.org/markup-compatibility/2006" xmlns:p14="http://schemas.microsoft.com/office/powerpoint/2010/main">
    <mc:Choice Requires="p14">
      <p:transition p14:dur="0" advTm="23457"/>
    </mc:Choice>
    <mc:Fallback xmlns="">
      <p:transition advTm="23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77C5-D53C-4559-949D-14BEB2886FB6}"/>
              </a:ext>
            </a:extLst>
          </p:cNvPr>
          <p:cNvSpPr>
            <a:spLocks noGrp="1"/>
          </p:cNvSpPr>
          <p:nvPr>
            <p:ph type="title"/>
          </p:nvPr>
        </p:nvSpPr>
        <p:spPr/>
        <p:txBody>
          <a:bodyPr>
            <a:normAutofit/>
          </a:bodyPr>
          <a:lstStyle/>
          <a:p>
            <a:r>
              <a:rPr lang="en-IN" sz="6600" dirty="0"/>
              <a:t>Numerical</a:t>
            </a:r>
          </a:p>
        </p:txBody>
      </p:sp>
      <p:sp>
        <p:nvSpPr>
          <p:cNvPr id="3" name="Content Placeholder 2">
            <a:extLst>
              <a:ext uri="{FF2B5EF4-FFF2-40B4-BE49-F238E27FC236}">
                <a16:creationId xmlns:a16="http://schemas.microsoft.com/office/drawing/2014/main" id="{12F924BA-EBBE-4A79-A6C9-BF523A77E29C}"/>
              </a:ext>
            </a:extLst>
          </p:cNvPr>
          <p:cNvSpPr>
            <a:spLocks noGrp="1"/>
          </p:cNvSpPr>
          <p:nvPr>
            <p:ph idx="1"/>
          </p:nvPr>
        </p:nvSpPr>
        <p:spPr/>
        <p:txBody>
          <a:bodyPr/>
          <a:lstStyle/>
          <a:p>
            <a:pPr marL="0" indent="0">
              <a:buNone/>
            </a:pPr>
            <a:r>
              <a:rPr lang="en-IN" dirty="0"/>
              <a:t>Q1. </a:t>
            </a:r>
          </a:p>
        </p:txBody>
      </p:sp>
      <p:pic>
        <p:nvPicPr>
          <p:cNvPr id="5" name="Picture 4">
            <a:extLst>
              <a:ext uri="{FF2B5EF4-FFF2-40B4-BE49-F238E27FC236}">
                <a16:creationId xmlns:a16="http://schemas.microsoft.com/office/drawing/2014/main" id="{8B6CFB6E-9D79-44A2-80F5-6E491D595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9429" y="2556931"/>
            <a:ext cx="6587232" cy="3318937"/>
          </a:xfrm>
          <a:prstGeom prst="rect">
            <a:avLst/>
          </a:prstGeom>
        </p:spPr>
      </p:pic>
      <p:pic>
        <p:nvPicPr>
          <p:cNvPr id="4" name="Audio 3">
            <a:hlinkClick r:id="" action="ppaction://media"/>
            <a:extLst>
              <a:ext uri="{FF2B5EF4-FFF2-40B4-BE49-F238E27FC236}">
                <a16:creationId xmlns:a16="http://schemas.microsoft.com/office/drawing/2014/main" id="{8ABED2D7-C8C0-4532-A440-A4318D9DC2A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590341177"/>
      </p:ext>
    </p:extLst>
  </p:cSld>
  <p:clrMapOvr>
    <a:masterClrMapping/>
  </p:clrMapOvr>
  <mc:AlternateContent xmlns:mc="http://schemas.openxmlformats.org/markup-compatibility/2006" xmlns:p14="http://schemas.microsoft.com/office/powerpoint/2010/main">
    <mc:Choice Requires="p14">
      <p:transition spd="slow" p14:dur="2000" advTm="102054"/>
    </mc:Choice>
    <mc:Fallback xmlns="">
      <p:transition spd="slow" advTm="102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F63-7566-44FC-BDFB-1745D09DF811}"/>
              </a:ext>
            </a:extLst>
          </p:cNvPr>
          <p:cNvSpPr>
            <a:spLocks noGrp="1"/>
          </p:cNvSpPr>
          <p:nvPr>
            <p:ph type="title"/>
          </p:nvPr>
        </p:nvSpPr>
        <p:spPr/>
        <p:txBody>
          <a:bodyPr>
            <a:normAutofit/>
          </a:bodyPr>
          <a:lstStyle/>
          <a:p>
            <a:r>
              <a:rPr lang="en-IN" sz="6000" dirty="0"/>
              <a:t>Conclusion </a:t>
            </a:r>
          </a:p>
        </p:txBody>
      </p:sp>
      <p:sp>
        <p:nvSpPr>
          <p:cNvPr id="3" name="Content Placeholder 2">
            <a:extLst>
              <a:ext uri="{FF2B5EF4-FFF2-40B4-BE49-F238E27FC236}">
                <a16:creationId xmlns:a16="http://schemas.microsoft.com/office/drawing/2014/main" id="{1C93AD80-AA96-4B16-A3CB-352DE37F7559}"/>
              </a:ext>
            </a:extLst>
          </p:cNvPr>
          <p:cNvSpPr>
            <a:spLocks noGrp="1"/>
          </p:cNvSpPr>
          <p:nvPr>
            <p:ph idx="1"/>
          </p:nvPr>
        </p:nvSpPr>
        <p:spPr/>
        <p:txBody>
          <a:bodyPr>
            <a:noAutofit/>
          </a:bodyPr>
          <a:lstStyle/>
          <a:p>
            <a:pPr marL="0" indent="0">
              <a:buNone/>
            </a:pPr>
            <a:r>
              <a:rPr lang="en-US" sz="4000" dirty="0"/>
              <a:t>A bridge will conduct current whenever there is voltage present regardless of AC polarity as minus or plus therefore the name full wave rectifier.</a:t>
            </a:r>
            <a:endParaRPr lang="en-IN" sz="4000" dirty="0"/>
          </a:p>
        </p:txBody>
      </p:sp>
      <p:pic>
        <p:nvPicPr>
          <p:cNvPr id="4" name="Audio 3">
            <a:hlinkClick r:id="" action="ppaction://media"/>
            <a:extLst>
              <a:ext uri="{FF2B5EF4-FFF2-40B4-BE49-F238E27FC236}">
                <a16:creationId xmlns:a16="http://schemas.microsoft.com/office/drawing/2014/main" id="{DECB5D1A-A5FE-4D1A-B49E-8859962E775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648460256"/>
      </p:ext>
    </p:extLst>
  </p:cSld>
  <p:clrMapOvr>
    <a:masterClrMapping/>
  </p:clrMapOvr>
  <mc:AlternateContent xmlns:mc="http://schemas.openxmlformats.org/markup-compatibility/2006" xmlns:p14="http://schemas.microsoft.com/office/powerpoint/2010/main">
    <mc:Choice Requires="p14">
      <p:transition spd="slow" p14:dur="2000" advTm="14038"/>
    </mc:Choice>
    <mc:Fallback xmlns="">
      <p:transition spd="slow" advTm="14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CEACE-BA0D-4DB8-88F5-083D225A0543}"/>
              </a:ext>
            </a:extLst>
          </p:cNvPr>
          <p:cNvSpPr>
            <a:spLocks noGrp="1"/>
          </p:cNvSpPr>
          <p:nvPr>
            <p:ph idx="1"/>
          </p:nvPr>
        </p:nvSpPr>
        <p:spPr/>
        <p:txBody>
          <a:bodyPr>
            <a:normAutofit/>
          </a:bodyPr>
          <a:lstStyle/>
          <a:p>
            <a:pPr marL="0" indent="0" algn="ctr">
              <a:buNone/>
            </a:pPr>
            <a:r>
              <a:rPr lang="en-IN" sz="9600" dirty="0"/>
              <a:t>Thank You</a:t>
            </a:r>
          </a:p>
        </p:txBody>
      </p:sp>
      <p:pic>
        <p:nvPicPr>
          <p:cNvPr id="4" name="Audio 3">
            <a:hlinkClick r:id="" action="ppaction://media"/>
            <a:extLst>
              <a:ext uri="{FF2B5EF4-FFF2-40B4-BE49-F238E27FC236}">
                <a16:creationId xmlns:a16="http://schemas.microsoft.com/office/drawing/2014/main" id="{A169766E-33EF-4952-81DC-CA6182B9683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728270662"/>
      </p:ext>
    </p:extLst>
  </p:cSld>
  <p:clrMapOvr>
    <a:masterClrMapping/>
  </p:clrMapOvr>
  <mc:AlternateContent xmlns:mc="http://schemas.openxmlformats.org/markup-compatibility/2006" xmlns:p14="http://schemas.microsoft.com/office/powerpoint/2010/main">
    <mc:Choice Requires="p14">
      <p:transition spd="slow" p14:dur="2000" advTm="6160"/>
    </mc:Choice>
    <mc:Fallback xmlns="">
      <p:transition spd="slow" advTm="6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3CA3-3363-4FE0-9A2E-873738D23646}"/>
              </a:ext>
            </a:extLst>
          </p:cNvPr>
          <p:cNvSpPr>
            <a:spLocks noGrp="1"/>
          </p:cNvSpPr>
          <p:nvPr>
            <p:ph type="title"/>
          </p:nvPr>
        </p:nvSpPr>
        <p:spPr/>
        <p:txBody>
          <a:bodyPr>
            <a:normAutofit/>
          </a:bodyPr>
          <a:lstStyle/>
          <a:p>
            <a:r>
              <a:rPr lang="en-IN" sz="3200" b="1" dirty="0">
                <a:solidFill>
                  <a:srgbClr val="0070C0"/>
                </a:solidFill>
                <a:latin typeface="Times New Roman" panose="02020603050405020304" pitchFamily="18" charset="0"/>
                <a:cs typeface="Times New Roman" panose="02020603050405020304" pitchFamily="18" charset="0"/>
              </a:rPr>
              <a:t>FULL WAVE BRIDGE RECTIFIER</a:t>
            </a:r>
          </a:p>
        </p:txBody>
      </p:sp>
      <p:sp>
        <p:nvSpPr>
          <p:cNvPr id="3" name="Content Placeholder 2">
            <a:extLst>
              <a:ext uri="{FF2B5EF4-FFF2-40B4-BE49-F238E27FC236}">
                <a16:creationId xmlns:a16="http://schemas.microsoft.com/office/drawing/2014/main" id="{D060D990-8695-48D8-B916-10CC2F6DC439}"/>
              </a:ext>
            </a:extLst>
          </p:cNvPr>
          <p:cNvSpPr>
            <a:spLocks noGrp="1"/>
          </p:cNvSpPr>
          <p:nvPr>
            <p:ph idx="1"/>
          </p:nvPr>
        </p:nvSpPr>
        <p:spPr/>
        <p:txBody>
          <a:bodyPr>
            <a:normAutofit/>
          </a:bodyPr>
          <a:lstStyle/>
          <a:p>
            <a:r>
              <a:rPr lang="en-IN" sz="2800" dirty="0">
                <a:solidFill>
                  <a:srgbClr val="0070C0"/>
                </a:solidFill>
                <a:latin typeface="Times New Roman" panose="02020603050405020304" pitchFamily="18" charset="0"/>
                <a:cs typeface="Times New Roman" panose="02020603050405020304" pitchFamily="18" charset="0"/>
              </a:rPr>
              <a:t> Circuit Diagram with waveform:</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CAFCF5-EADD-41F2-9660-54DE3497C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3285065"/>
            <a:ext cx="10193867" cy="2861735"/>
          </a:xfrm>
          <a:prstGeom prst="rect">
            <a:avLst/>
          </a:prstGeom>
        </p:spPr>
      </p:pic>
      <p:pic>
        <p:nvPicPr>
          <p:cNvPr id="6" name="Audio 5">
            <a:hlinkClick r:id="" action="ppaction://media"/>
            <a:extLst>
              <a:ext uri="{FF2B5EF4-FFF2-40B4-BE49-F238E27FC236}">
                <a16:creationId xmlns:a16="http://schemas.microsoft.com/office/drawing/2014/main" id="{A18FF3AB-44A7-437E-B32F-44BA397A636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430173428"/>
      </p:ext>
    </p:extLst>
  </p:cSld>
  <p:clrMapOvr>
    <a:masterClrMapping/>
  </p:clrMapOvr>
  <mc:AlternateContent xmlns:mc="http://schemas.openxmlformats.org/markup-compatibility/2006" xmlns:p14="http://schemas.microsoft.com/office/powerpoint/2010/main">
    <mc:Choice Requires="p14">
      <p:transition spd="slow" p14:dur="2000" advTm="36148"/>
    </mc:Choice>
    <mc:Fallback xmlns="">
      <p:transition spd="slow" advTm="36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197C-A802-41B9-831E-296C1E720569}"/>
              </a:ext>
            </a:extLst>
          </p:cNvPr>
          <p:cNvSpPr>
            <a:spLocks noGrp="1"/>
          </p:cNvSpPr>
          <p:nvPr>
            <p:ph type="title"/>
          </p:nvPr>
        </p:nvSpPr>
        <p:spPr>
          <a:xfrm>
            <a:off x="1295402" y="982133"/>
            <a:ext cx="9601196" cy="1337734"/>
          </a:xfrm>
        </p:spPr>
        <p:txBody>
          <a:bodyPr>
            <a:normAutofit/>
          </a:bodyPr>
          <a:lstStyle/>
          <a:p>
            <a:r>
              <a:rPr lang="en-IN" sz="4000" b="1" dirty="0">
                <a:solidFill>
                  <a:srgbClr val="0070C0"/>
                </a:solidFill>
              </a:rPr>
              <a:t>Full Wave Bridge Rectifier Circuit with Working</a:t>
            </a:r>
          </a:p>
        </p:txBody>
      </p:sp>
      <p:sp>
        <p:nvSpPr>
          <p:cNvPr id="3" name="Content Placeholder 2">
            <a:extLst>
              <a:ext uri="{FF2B5EF4-FFF2-40B4-BE49-F238E27FC236}">
                <a16:creationId xmlns:a16="http://schemas.microsoft.com/office/drawing/2014/main" id="{C94D4889-9314-48AD-846E-9C4B1DD12900}"/>
              </a:ext>
            </a:extLst>
          </p:cNvPr>
          <p:cNvSpPr>
            <a:spLocks noGrp="1"/>
          </p:cNvSpPr>
          <p:nvPr>
            <p:ph idx="1"/>
          </p:nvPr>
        </p:nvSpPr>
        <p:spPr>
          <a:xfrm>
            <a:off x="1411549" y="2556932"/>
            <a:ext cx="3737499" cy="3318936"/>
          </a:xfrm>
        </p:spPr>
        <p:txBody>
          <a:bodyPr>
            <a:normAutofit/>
          </a:bodyPr>
          <a:lstStyle/>
          <a:p>
            <a:pPr marL="0" indent="0">
              <a:buNone/>
            </a:pPr>
            <a:r>
              <a:rPr lang="en-US" dirty="0"/>
              <a:t>The average (DC) output voltage is higher than for half wave rectifier, the output of the full wave rectifier has much less ripple than that of the half wave rectifier producing a smoother output waveform.</a:t>
            </a:r>
            <a:endParaRPr lang="en-IN" dirty="0"/>
          </a:p>
        </p:txBody>
      </p:sp>
      <p:pic>
        <p:nvPicPr>
          <p:cNvPr id="5" name="Picture 4">
            <a:extLst>
              <a:ext uri="{FF2B5EF4-FFF2-40B4-BE49-F238E27FC236}">
                <a16:creationId xmlns:a16="http://schemas.microsoft.com/office/drawing/2014/main" id="{47AB278D-09DC-4DCB-9F63-8986A97D46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9868" y="2556932"/>
            <a:ext cx="5291091" cy="3533149"/>
          </a:xfrm>
          <a:prstGeom prst="rect">
            <a:avLst/>
          </a:prstGeom>
        </p:spPr>
      </p:pic>
      <p:pic>
        <p:nvPicPr>
          <p:cNvPr id="4" name="Audio 3">
            <a:hlinkClick r:id="" action="ppaction://media"/>
            <a:extLst>
              <a:ext uri="{FF2B5EF4-FFF2-40B4-BE49-F238E27FC236}">
                <a16:creationId xmlns:a16="http://schemas.microsoft.com/office/drawing/2014/main" id="{F13B360C-6C5A-41CF-8E54-C19D19E22E9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599893071"/>
      </p:ext>
    </p:extLst>
  </p:cSld>
  <p:clrMapOvr>
    <a:masterClrMapping/>
  </p:clrMapOvr>
  <mc:AlternateContent xmlns:mc="http://schemas.openxmlformats.org/markup-compatibility/2006" xmlns:p14="http://schemas.microsoft.com/office/powerpoint/2010/main">
    <mc:Choice Requires="p14">
      <p:transition spd="slow" p14:dur="2000" advTm="100910"/>
    </mc:Choice>
    <mc:Fallback xmlns="">
      <p:transition spd="slow" advTm="100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F27E-4825-490E-9BB2-172F163C5DB7}"/>
              </a:ext>
            </a:extLst>
          </p:cNvPr>
          <p:cNvSpPr>
            <a:spLocks noGrp="1"/>
          </p:cNvSpPr>
          <p:nvPr>
            <p:ph type="title"/>
          </p:nvPr>
        </p:nvSpPr>
        <p:spPr/>
        <p:txBody>
          <a:bodyPr/>
          <a:lstStyle/>
          <a:p>
            <a:r>
              <a:rPr lang="en-IN" b="1" dirty="0">
                <a:solidFill>
                  <a:srgbClr val="0070C0"/>
                </a:solidFill>
              </a:rPr>
              <a:t>Full Wave Bridge Rectifier Theory</a:t>
            </a:r>
          </a:p>
        </p:txBody>
      </p:sp>
      <p:sp>
        <p:nvSpPr>
          <p:cNvPr id="4" name="Rectangle 1">
            <a:extLst>
              <a:ext uri="{FF2B5EF4-FFF2-40B4-BE49-F238E27FC236}">
                <a16:creationId xmlns:a16="http://schemas.microsoft.com/office/drawing/2014/main" id="{86F6F8A3-BFAE-42AC-85DC-A080ECDACE25}"/>
              </a:ext>
            </a:extLst>
          </p:cNvPr>
          <p:cNvSpPr>
            <a:spLocks noGrp="1" noChangeArrowheads="1"/>
          </p:cNvSpPr>
          <p:nvPr>
            <p:ph idx="1"/>
          </p:nvPr>
        </p:nvSpPr>
        <p:spPr bwMode="auto">
          <a:xfrm>
            <a:off x="1207363" y="2536656"/>
            <a:ext cx="475588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ea typeface="Times New Roman" panose="02020603050405020304" pitchFamily="18" charset="0"/>
              </a:rPr>
              <a:t>In a full wave rectifier circuit we use two diodes, one for each half of the wave. A multiple winding transformer is used whose secondary winding is split equally into two halves with a common center tapped connection. Configuration results in each diode conducting in turn when its anode terminal is positive with respect to the transformer center point C produces an output during both half-cycles. Full rectifier advantages are flexible compared to that of half wave rectifier.</a:t>
            </a:r>
            <a:endParaRPr kumimoji="0" lang="en-US" altLang="en-US" sz="2000" b="0" i="0" u="none" strike="noStrike" cap="none" normalizeH="0" baseline="0" dirty="0">
              <a:ln>
                <a:noFill/>
              </a:ln>
              <a:solidFill>
                <a:schemeClr val="tx1"/>
              </a:solidFill>
              <a:effectLst/>
            </a:endParaRPr>
          </a:p>
        </p:txBody>
      </p:sp>
      <p:pic>
        <p:nvPicPr>
          <p:cNvPr id="6" name="Picture 5">
            <a:extLst>
              <a:ext uri="{FF2B5EF4-FFF2-40B4-BE49-F238E27FC236}">
                <a16:creationId xmlns:a16="http://schemas.microsoft.com/office/drawing/2014/main" id="{38ED1C2A-8534-4DA1-AD45-E159C45C4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749" y="2706094"/>
            <a:ext cx="4667849" cy="3462865"/>
          </a:xfrm>
          <a:prstGeom prst="rect">
            <a:avLst/>
          </a:prstGeom>
        </p:spPr>
      </p:pic>
      <p:pic>
        <p:nvPicPr>
          <p:cNvPr id="3" name="Audio 2">
            <a:hlinkClick r:id="" action="ppaction://media"/>
            <a:extLst>
              <a:ext uri="{FF2B5EF4-FFF2-40B4-BE49-F238E27FC236}">
                <a16:creationId xmlns:a16="http://schemas.microsoft.com/office/drawing/2014/main" id="{D2AC21BB-4903-4567-B957-699B39ABC9E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948267740"/>
      </p:ext>
    </p:extLst>
  </p:cSld>
  <p:clrMapOvr>
    <a:masterClrMapping/>
  </p:clrMapOvr>
  <mc:AlternateContent xmlns:mc="http://schemas.openxmlformats.org/markup-compatibility/2006" xmlns:p14="http://schemas.microsoft.com/office/powerpoint/2010/main">
    <mc:Choice Requires="p14">
      <p:transition spd="slow" p14:dur="2000" advTm="44657"/>
    </mc:Choice>
    <mc:Fallback xmlns="">
      <p:transition spd="slow" advTm="44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0E2D-193E-4433-B5ED-73D4F5135B2A}"/>
              </a:ext>
            </a:extLst>
          </p:cNvPr>
          <p:cNvSpPr>
            <a:spLocks noGrp="1"/>
          </p:cNvSpPr>
          <p:nvPr>
            <p:ph type="title"/>
          </p:nvPr>
        </p:nvSpPr>
        <p:spPr/>
        <p:txBody>
          <a:bodyPr/>
          <a:lstStyle/>
          <a:p>
            <a:r>
              <a:rPr lang="en-IN" b="1" dirty="0">
                <a:solidFill>
                  <a:srgbClr val="0070C0"/>
                </a:solidFill>
              </a:rPr>
              <a:t>Working of Full Wave Bridge Rectifier</a:t>
            </a:r>
          </a:p>
        </p:txBody>
      </p:sp>
      <p:sp>
        <p:nvSpPr>
          <p:cNvPr id="3" name="Content Placeholder 2">
            <a:extLst>
              <a:ext uri="{FF2B5EF4-FFF2-40B4-BE49-F238E27FC236}">
                <a16:creationId xmlns:a16="http://schemas.microsoft.com/office/drawing/2014/main" id="{DA619D54-07E9-4DBE-8F16-FEEBE924CD6A}"/>
              </a:ext>
            </a:extLst>
          </p:cNvPr>
          <p:cNvSpPr>
            <a:spLocks noGrp="1"/>
          </p:cNvSpPr>
          <p:nvPr>
            <p:ph idx="1"/>
          </p:nvPr>
        </p:nvSpPr>
        <p:spPr>
          <a:xfrm>
            <a:off x="1295401" y="2556932"/>
            <a:ext cx="4275666" cy="3318936"/>
          </a:xfrm>
        </p:spPr>
        <p:txBody>
          <a:bodyPr>
            <a:noAutofit/>
          </a:bodyPr>
          <a:lstStyle/>
          <a:p>
            <a:pPr marL="0" indent="0">
              <a:buNone/>
            </a:pPr>
            <a:r>
              <a:rPr lang="en-IN" sz="1700" dirty="0"/>
              <a:t>The peak voltage of the output waveform is the same as before for the half-wave rectifier provided each half of the transform windings have the same rms voltage. To obtain a different DC voltage output different transformer ratios can be used. The disadvantage of this type of full wave rectifier circuit is that a larger transformer for a given power output is required with two separate but identical secondary windings makes this type of full wave rectifying circuit costly compared to the Full Wave Bridge Rectifier circuit.</a:t>
            </a:r>
          </a:p>
        </p:txBody>
      </p:sp>
      <p:pic>
        <p:nvPicPr>
          <p:cNvPr id="5" name="Picture 4">
            <a:extLst>
              <a:ext uri="{FF2B5EF4-FFF2-40B4-BE49-F238E27FC236}">
                <a16:creationId xmlns:a16="http://schemas.microsoft.com/office/drawing/2014/main" id="{74636C78-4F59-47A9-8884-03D9971BB0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830" y="2556932"/>
            <a:ext cx="5341637" cy="3436253"/>
          </a:xfrm>
          <a:prstGeom prst="rect">
            <a:avLst/>
          </a:prstGeom>
        </p:spPr>
      </p:pic>
      <p:pic>
        <p:nvPicPr>
          <p:cNvPr id="4" name="Audio 3">
            <a:hlinkClick r:id="" action="ppaction://media"/>
            <a:extLst>
              <a:ext uri="{FF2B5EF4-FFF2-40B4-BE49-F238E27FC236}">
                <a16:creationId xmlns:a16="http://schemas.microsoft.com/office/drawing/2014/main" id="{C2099BBF-666F-4FD5-AEC2-9FDD98FDB0C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38624554"/>
      </p:ext>
    </p:extLst>
  </p:cSld>
  <p:clrMapOvr>
    <a:masterClrMapping/>
  </p:clrMapOvr>
  <mc:AlternateContent xmlns:mc="http://schemas.openxmlformats.org/markup-compatibility/2006" xmlns:p14="http://schemas.microsoft.com/office/powerpoint/2010/main">
    <mc:Choice Requires="p14">
      <p:transition spd="slow" p14:dur="2000" advTm="53345"/>
    </mc:Choice>
    <mc:Fallback xmlns="">
      <p:transition spd="slow" advTm="53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E7EA-EACE-4D77-8A16-D689B887F570}"/>
              </a:ext>
            </a:extLst>
          </p:cNvPr>
          <p:cNvSpPr>
            <a:spLocks noGrp="1"/>
          </p:cNvSpPr>
          <p:nvPr>
            <p:ph type="title"/>
          </p:nvPr>
        </p:nvSpPr>
        <p:spPr>
          <a:xfrm>
            <a:off x="1295402" y="982132"/>
            <a:ext cx="9601196" cy="1015343"/>
          </a:xfrm>
        </p:spPr>
        <p:txBody>
          <a:bodyPr>
            <a:normAutofit/>
          </a:bodyPr>
          <a:lstStyle/>
          <a:p>
            <a:r>
              <a:rPr lang="en-IN" sz="6000" dirty="0"/>
              <a:t>Full-Wave Bridge Rectification</a:t>
            </a:r>
          </a:p>
        </p:txBody>
      </p:sp>
      <p:pic>
        <p:nvPicPr>
          <p:cNvPr id="14" name="Content Placeholder 13" descr="https://upload.wikimedia.org/wikipedia/commons/thumb/d/d5/Gratz.rectifier.en.svg/600px-Gratz.rectifier.en.svg.png">
            <a:hlinkClick r:id="rId5"/>
            <a:extLst>
              <a:ext uri="{FF2B5EF4-FFF2-40B4-BE49-F238E27FC236}">
                <a16:creationId xmlns:a16="http://schemas.microsoft.com/office/drawing/2014/main" id="{95B5FB5B-3544-43DF-B31C-E2F797B02980}"/>
              </a:ext>
            </a:extLst>
          </p:cNvPr>
          <p:cNvPicPr>
            <a:picLocks noGrp="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2904587" y="2402242"/>
            <a:ext cx="5715000" cy="895350"/>
          </a:xfrm>
          <a:prstGeom prst="rect">
            <a:avLst/>
          </a:prstGeom>
          <a:noFill/>
          <a:ln>
            <a:noFill/>
          </a:ln>
        </p:spPr>
      </p:pic>
      <p:sp>
        <p:nvSpPr>
          <p:cNvPr id="15" name="TextBox 14">
            <a:extLst>
              <a:ext uri="{FF2B5EF4-FFF2-40B4-BE49-F238E27FC236}">
                <a16:creationId xmlns:a16="http://schemas.microsoft.com/office/drawing/2014/main" id="{E1CA6D58-0CBC-4F33-A8F1-9C3A2F1D5071}"/>
              </a:ext>
            </a:extLst>
          </p:cNvPr>
          <p:cNvSpPr txBox="1"/>
          <p:nvPr/>
        </p:nvSpPr>
        <p:spPr>
          <a:xfrm>
            <a:off x="2904587" y="3347562"/>
            <a:ext cx="6960478" cy="369332"/>
          </a:xfrm>
          <a:prstGeom prst="rect">
            <a:avLst/>
          </a:prstGeom>
          <a:noFill/>
        </p:spPr>
        <p:txBody>
          <a:bodyPr wrap="square" rtlCol="0">
            <a:spAutoFit/>
          </a:bodyPr>
          <a:lstStyle/>
          <a:p>
            <a:r>
              <a:rPr lang="en-IN" dirty="0"/>
              <a:t>Graetz bridge rectifier: a full-wave rectifier using four diodes.</a:t>
            </a:r>
          </a:p>
        </p:txBody>
      </p:sp>
      <p:pic>
        <p:nvPicPr>
          <p:cNvPr id="19" name="Picture 18" descr="https://upload.wikimedia.org/wikipedia/commons/thumb/5/5c/Fullwave.rectifier.en.svg/600px-Fullwave.rectifier.en.svg.png">
            <a:hlinkClick r:id="rId7"/>
            <a:extLst>
              <a:ext uri="{FF2B5EF4-FFF2-40B4-BE49-F238E27FC236}">
                <a16:creationId xmlns:a16="http://schemas.microsoft.com/office/drawing/2014/main" id="{61A57574-E8B8-4BA3-95E6-4B846F6DF183}"/>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943057" y="3618992"/>
            <a:ext cx="5715000" cy="1274445"/>
          </a:xfrm>
          <a:prstGeom prst="rect">
            <a:avLst/>
          </a:prstGeom>
          <a:noFill/>
          <a:ln>
            <a:noFill/>
          </a:ln>
        </p:spPr>
      </p:pic>
      <p:sp>
        <p:nvSpPr>
          <p:cNvPr id="16" name="TextBox 15">
            <a:extLst>
              <a:ext uri="{FF2B5EF4-FFF2-40B4-BE49-F238E27FC236}">
                <a16:creationId xmlns:a16="http://schemas.microsoft.com/office/drawing/2014/main" id="{E0244C5A-1709-4E22-B425-EADE5CD22640}"/>
              </a:ext>
            </a:extLst>
          </p:cNvPr>
          <p:cNvSpPr txBox="1"/>
          <p:nvPr/>
        </p:nvSpPr>
        <p:spPr>
          <a:xfrm>
            <a:off x="2981527" y="4795535"/>
            <a:ext cx="5715000" cy="369332"/>
          </a:xfrm>
          <a:prstGeom prst="rect">
            <a:avLst/>
          </a:prstGeom>
          <a:noFill/>
        </p:spPr>
        <p:txBody>
          <a:bodyPr wrap="square" rtlCol="0">
            <a:spAutoFit/>
          </a:bodyPr>
          <a:lstStyle/>
          <a:p>
            <a:r>
              <a:rPr lang="en-IN" dirty="0"/>
              <a:t>Full-wave rectifier using a center tap transformer</a:t>
            </a:r>
          </a:p>
        </p:txBody>
      </p:sp>
      <p:sp>
        <p:nvSpPr>
          <p:cNvPr id="17" name="AutoShape 8" descr="{\displaystyle {\begin{aligned}V_{\mathrm {dc} }=V_{\mathrm {av} }&amp;={\frac {2\cdot V_{\mathrm {peak} }}{\pi }}\\[8pt]V_{\mathrm {rms} }&amp;={\frac {V_{\mathrm {peak} }}{\sqrt {2}}}\end{aligned}}}">
            <a:extLst>
              <a:ext uri="{FF2B5EF4-FFF2-40B4-BE49-F238E27FC236}">
                <a16:creationId xmlns:a16="http://schemas.microsoft.com/office/drawing/2014/main" id="{E6DFA1CC-58F7-4B0D-AB7C-B13AA53154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TextBox 19">
            <a:extLst>
              <a:ext uri="{FF2B5EF4-FFF2-40B4-BE49-F238E27FC236}">
                <a16:creationId xmlns:a16="http://schemas.microsoft.com/office/drawing/2014/main" id="{C6B02663-CE10-486F-9915-FDE1F8A1161C}"/>
              </a:ext>
            </a:extLst>
          </p:cNvPr>
          <p:cNvSpPr txBox="1"/>
          <p:nvPr/>
        </p:nvSpPr>
        <p:spPr>
          <a:xfrm>
            <a:off x="3129009" y="5173232"/>
            <a:ext cx="5915857" cy="646331"/>
          </a:xfrm>
          <a:prstGeom prst="rect">
            <a:avLst/>
          </a:prstGeom>
          <a:noFill/>
        </p:spPr>
        <p:txBody>
          <a:bodyPr wrap="square" rtlCol="0">
            <a:spAutoFit/>
          </a:bodyPr>
          <a:lstStyle/>
          <a:p>
            <a:pPr fontAlgn="base"/>
            <a:r>
              <a:rPr lang="en-IN" dirty="0"/>
              <a:t>V</a:t>
            </a:r>
            <a:r>
              <a:rPr lang="en-IN" baseline="-25000" dirty="0"/>
              <a:t>dc </a:t>
            </a:r>
            <a:r>
              <a:rPr lang="en-IN" dirty="0"/>
              <a:t>= V</a:t>
            </a:r>
            <a:r>
              <a:rPr lang="en-IN" baseline="-25000" dirty="0"/>
              <a:t>av </a:t>
            </a:r>
            <a:r>
              <a:rPr lang="en-IN" dirty="0"/>
              <a:t>= 2V</a:t>
            </a:r>
            <a:r>
              <a:rPr lang="en-IN" baseline="-25000" dirty="0"/>
              <a:t>peak </a:t>
            </a:r>
            <a:r>
              <a:rPr lang="en-IN" dirty="0"/>
              <a:t>/ π</a:t>
            </a:r>
          </a:p>
          <a:p>
            <a:r>
              <a:rPr lang="en-IN" dirty="0"/>
              <a:t>V</a:t>
            </a:r>
            <a:r>
              <a:rPr lang="en-IN" baseline="-25000" dirty="0"/>
              <a:t>rms </a:t>
            </a:r>
            <a:r>
              <a:rPr lang="en-IN" dirty="0"/>
              <a:t>= V</a:t>
            </a:r>
            <a:r>
              <a:rPr lang="en-IN" baseline="-25000" dirty="0"/>
              <a:t>peak</a:t>
            </a:r>
            <a:r>
              <a:rPr lang="en-IN" dirty="0"/>
              <a:t>/</a:t>
            </a:r>
            <a:r>
              <a:rPr lang="en-IN" b="1" dirty="0"/>
              <a:t>√</a:t>
            </a:r>
            <a:r>
              <a:rPr lang="en-IN" dirty="0"/>
              <a:t>2 </a:t>
            </a:r>
          </a:p>
        </p:txBody>
      </p:sp>
      <p:pic>
        <p:nvPicPr>
          <p:cNvPr id="3" name="Audio 2">
            <a:hlinkClick r:id="" action="ppaction://media"/>
            <a:extLst>
              <a:ext uri="{FF2B5EF4-FFF2-40B4-BE49-F238E27FC236}">
                <a16:creationId xmlns:a16="http://schemas.microsoft.com/office/drawing/2014/main" id="{41F9060D-DFD3-4D57-8047-AE4F2A03AB5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202412083"/>
      </p:ext>
    </p:extLst>
  </p:cSld>
  <p:clrMapOvr>
    <a:masterClrMapping/>
  </p:clrMapOvr>
  <mc:AlternateContent xmlns:mc="http://schemas.openxmlformats.org/markup-compatibility/2006" xmlns:p14="http://schemas.microsoft.com/office/powerpoint/2010/main">
    <mc:Choice Requires="p14">
      <p:transition spd="slow" p14:dur="2000" advTm="90810"/>
    </mc:Choice>
    <mc:Fallback xmlns="">
      <p:transition spd="slow" advTm="90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2" grpId="0"/>
      <p:bldP spid="15" grpId="0"/>
      <p:bldP spid="16"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D482-65D6-418A-90DD-35DA1708352D}"/>
              </a:ext>
            </a:extLst>
          </p:cNvPr>
          <p:cNvSpPr>
            <a:spLocks noGrp="1"/>
          </p:cNvSpPr>
          <p:nvPr>
            <p:ph type="title"/>
          </p:nvPr>
        </p:nvSpPr>
        <p:spPr/>
        <p:txBody>
          <a:bodyPr>
            <a:normAutofit fontScale="90000"/>
          </a:bodyPr>
          <a:lstStyle/>
          <a:p>
            <a:r>
              <a:rPr lang="en-IN" dirty="0"/>
              <a:t>Difference between Full Wave Rectifier and Full Wave Bridge Rectifier</a:t>
            </a:r>
          </a:p>
        </p:txBody>
      </p:sp>
      <p:sp>
        <p:nvSpPr>
          <p:cNvPr id="3" name="Content Placeholder 2">
            <a:extLst>
              <a:ext uri="{FF2B5EF4-FFF2-40B4-BE49-F238E27FC236}">
                <a16:creationId xmlns:a16="http://schemas.microsoft.com/office/drawing/2014/main" id="{E1E1C910-A7CF-4017-9F52-67E65BD61EA9}"/>
              </a:ext>
            </a:extLst>
          </p:cNvPr>
          <p:cNvSpPr>
            <a:spLocks noGrp="1"/>
          </p:cNvSpPr>
          <p:nvPr>
            <p:ph idx="1"/>
          </p:nvPr>
        </p:nvSpPr>
        <p:spPr>
          <a:xfrm>
            <a:off x="1295400" y="2556932"/>
            <a:ext cx="9996995" cy="3318936"/>
          </a:xfrm>
        </p:spPr>
        <p:txBody>
          <a:bodyPr/>
          <a:lstStyle/>
          <a:p>
            <a:r>
              <a:rPr lang="en-US" dirty="0"/>
              <a:t>1.Full wave rectifier consist of two diodes whereas bridge rectifier consist of four diodes </a:t>
            </a:r>
          </a:p>
          <a:p>
            <a:r>
              <a:rPr lang="en-US" dirty="0"/>
              <a:t>2. In full wave rectifier only one diode worked during each half cycle whereas in bridge rectifier two diodes work at a time</a:t>
            </a:r>
          </a:p>
          <a:p>
            <a:r>
              <a:rPr lang="en-US" dirty="0"/>
              <a:t>3. Bridge rectifier produces dc with less ripples then the full wave rectifier</a:t>
            </a:r>
          </a:p>
          <a:p>
            <a:r>
              <a:rPr lang="en-US" dirty="0"/>
              <a:t>4. Full wave rectifier uses central tap transformer and bridge rectifier uses simple two winding single phase transformer</a:t>
            </a:r>
          </a:p>
          <a:p>
            <a:endParaRPr lang="en-IN" dirty="0"/>
          </a:p>
        </p:txBody>
      </p:sp>
      <p:pic>
        <p:nvPicPr>
          <p:cNvPr id="4" name="Audio 3">
            <a:hlinkClick r:id="" action="ppaction://media"/>
            <a:extLst>
              <a:ext uri="{FF2B5EF4-FFF2-40B4-BE49-F238E27FC236}">
                <a16:creationId xmlns:a16="http://schemas.microsoft.com/office/drawing/2014/main" id="{EA3F966D-30B4-435E-B47E-E7D1AEAE41A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605069164"/>
      </p:ext>
    </p:extLst>
  </p:cSld>
  <p:clrMapOvr>
    <a:masterClrMapping/>
  </p:clrMapOvr>
  <mc:AlternateContent xmlns:mc="http://schemas.openxmlformats.org/markup-compatibility/2006" xmlns:p14="http://schemas.microsoft.com/office/powerpoint/2010/main">
    <mc:Choice Requires="p14">
      <p:transition spd="slow" p14:dur="2000" advTm="44897"/>
    </mc:Choice>
    <mc:Fallback xmlns="">
      <p:transition spd="slow" advTm="44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4B7A-E5B8-44A4-A9F5-4B8EBA20326F}"/>
              </a:ext>
            </a:extLst>
          </p:cNvPr>
          <p:cNvSpPr>
            <a:spLocks noGrp="1"/>
          </p:cNvSpPr>
          <p:nvPr>
            <p:ph type="title"/>
          </p:nvPr>
        </p:nvSpPr>
        <p:spPr/>
        <p:txBody>
          <a:bodyPr>
            <a:normAutofit/>
          </a:bodyPr>
          <a:lstStyle/>
          <a:p>
            <a:r>
              <a:rPr lang="en-IN" sz="3800" dirty="0"/>
              <a:t>Full Wave Rectifier and Full Wave Bridge Rectifier</a:t>
            </a:r>
          </a:p>
        </p:txBody>
      </p:sp>
      <p:pic>
        <p:nvPicPr>
          <p:cNvPr id="1026" name="Picture 2" descr="https://qph2.c7.quoracdn.net/main-qimg-5944878a98f402a435718d7f9e81c514">
            <a:extLst>
              <a:ext uri="{FF2B5EF4-FFF2-40B4-BE49-F238E27FC236}">
                <a16:creationId xmlns:a16="http://schemas.microsoft.com/office/drawing/2014/main" id="{E27E014F-DEBA-467D-8889-14C984EEBF76}"/>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586457" y="2656372"/>
            <a:ext cx="3839625" cy="26949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qph2.c7.quoracdn.net/main-qimg-277c5d6472e59aa96daf2de3c7926aff">
            <a:extLst>
              <a:ext uri="{FF2B5EF4-FFF2-40B4-BE49-F238E27FC236}">
                <a16:creationId xmlns:a16="http://schemas.microsoft.com/office/drawing/2014/main" id="{CA03B88E-D97F-43AD-8FEE-1D18AE057F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918" y="2512381"/>
            <a:ext cx="3267720" cy="29828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CEA35C-9A1C-424A-BD43-8942728B1B68}"/>
              </a:ext>
            </a:extLst>
          </p:cNvPr>
          <p:cNvSpPr txBox="1"/>
          <p:nvPr/>
        </p:nvSpPr>
        <p:spPr>
          <a:xfrm>
            <a:off x="1765918" y="5495278"/>
            <a:ext cx="4148461" cy="584775"/>
          </a:xfrm>
          <a:prstGeom prst="rect">
            <a:avLst/>
          </a:prstGeom>
          <a:noFill/>
        </p:spPr>
        <p:txBody>
          <a:bodyPr wrap="square" rtlCol="0">
            <a:spAutoFit/>
          </a:bodyPr>
          <a:lstStyle/>
          <a:p>
            <a:r>
              <a:rPr lang="en-IN" sz="3200" dirty="0"/>
              <a:t>Full Wave Rectifier</a:t>
            </a:r>
          </a:p>
        </p:txBody>
      </p:sp>
      <p:sp>
        <p:nvSpPr>
          <p:cNvPr id="6" name="TextBox 5">
            <a:extLst>
              <a:ext uri="{FF2B5EF4-FFF2-40B4-BE49-F238E27FC236}">
                <a16:creationId xmlns:a16="http://schemas.microsoft.com/office/drawing/2014/main" id="{CCF41C0B-A7F7-499B-BFE4-B1319BF0223F}"/>
              </a:ext>
            </a:extLst>
          </p:cNvPr>
          <p:cNvSpPr txBox="1"/>
          <p:nvPr/>
        </p:nvSpPr>
        <p:spPr>
          <a:xfrm>
            <a:off x="6454067" y="5495278"/>
            <a:ext cx="4888618" cy="584775"/>
          </a:xfrm>
          <a:prstGeom prst="rect">
            <a:avLst/>
          </a:prstGeom>
          <a:noFill/>
        </p:spPr>
        <p:txBody>
          <a:bodyPr wrap="square" rtlCol="0">
            <a:spAutoFit/>
          </a:bodyPr>
          <a:lstStyle/>
          <a:p>
            <a:r>
              <a:rPr lang="en-IN" sz="3200" dirty="0"/>
              <a:t>Full Wave Bridge Rectifier</a:t>
            </a:r>
          </a:p>
        </p:txBody>
      </p:sp>
      <p:pic>
        <p:nvPicPr>
          <p:cNvPr id="3" name="Audio 2">
            <a:hlinkClick r:id="" action="ppaction://media"/>
            <a:extLst>
              <a:ext uri="{FF2B5EF4-FFF2-40B4-BE49-F238E27FC236}">
                <a16:creationId xmlns:a16="http://schemas.microsoft.com/office/drawing/2014/main" id="{E70375D7-1839-48C4-A2D0-760E39FAFDB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693452303"/>
      </p:ext>
    </p:extLst>
  </p:cSld>
  <p:clrMapOvr>
    <a:masterClrMapping/>
  </p:clrMapOvr>
  <mc:AlternateContent xmlns:mc="http://schemas.openxmlformats.org/markup-compatibility/2006" xmlns:p14="http://schemas.microsoft.com/office/powerpoint/2010/main">
    <mc:Choice Requires="p14">
      <p:transition spd="slow" p14:dur="2000" advTm="18887"/>
    </mc:Choice>
    <mc:Fallback xmlns="">
      <p:transition spd="slow" advTm="18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2" grpId="0"/>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A6D3-EDDF-46A8-A194-4F1BABC80F12}"/>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5C394BD0-8524-40F9-B293-8749389B9497}"/>
              </a:ext>
            </a:extLst>
          </p:cNvPr>
          <p:cNvSpPr>
            <a:spLocks noGrp="1"/>
          </p:cNvSpPr>
          <p:nvPr>
            <p:ph idx="1"/>
          </p:nvPr>
        </p:nvSpPr>
        <p:spPr/>
        <p:txBody>
          <a:bodyPr>
            <a:normAutofit fontScale="77500" lnSpcReduction="20000"/>
          </a:bodyPr>
          <a:lstStyle/>
          <a:p>
            <a:r>
              <a:rPr lang="en-US" dirty="0"/>
              <a:t>Car alternator</a:t>
            </a:r>
          </a:p>
          <a:p>
            <a:r>
              <a:rPr lang="en-US" dirty="0"/>
              <a:t>Any cell phone charger</a:t>
            </a:r>
          </a:p>
          <a:p>
            <a:r>
              <a:rPr lang="en-US" dirty="0"/>
              <a:t>Laptop/tablet charger</a:t>
            </a:r>
          </a:p>
          <a:p>
            <a:r>
              <a:rPr lang="en-US" dirty="0"/>
              <a:t>Power bank</a:t>
            </a:r>
          </a:p>
          <a:p>
            <a:r>
              <a:rPr lang="en-US" dirty="0"/>
              <a:t>Any other switching supply: alarm, charger, Bluetooth device charger, lan/router supply etc</a:t>
            </a:r>
          </a:p>
          <a:p>
            <a:r>
              <a:rPr lang="en-US" dirty="0"/>
              <a:t>Audio power supply in pre amp and power amplifier</a:t>
            </a:r>
          </a:p>
          <a:p>
            <a:r>
              <a:rPr lang="en-US" dirty="0"/>
              <a:t>Any video device</a:t>
            </a:r>
          </a:p>
          <a:p>
            <a:r>
              <a:rPr lang="en-US" dirty="0"/>
              <a:t>Lead battery charger</a:t>
            </a:r>
          </a:p>
          <a:p>
            <a:r>
              <a:rPr lang="en-US" dirty="0"/>
              <a:t>LED driver, any LED lamp over 10 watts in general</a:t>
            </a:r>
          </a:p>
        </p:txBody>
      </p:sp>
      <p:pic>
        <p:nvPicPr>
          <p:cNvPr id="4" name="Audio 3">
            <a:hlinkClick r:id="" action="ppaction://media"/>
            <a:extLst>
              <a:ext uri="{FF2B5EF4-FFF2-40B4-BE49-F238E27FC236}">
                <a16:creationId xmlns:a16="http://schemas.microsoft.com/office/drawing/2014/main" id="{894BC1AF-625B-4933-9CA7-B191A1431C9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64161910"/>
      </p:ext>
    </p:extLst>
  </p:cSld>
  <p:clrMapOvr>
    <a:masterClrMapping/>
  </p:clrMapOvr>
  <mc:AlternateContent xmlns:mc="http://schemas.openxmlformats.org/markup-compatibility/2006" xmlns:p14="http://schemas.microsoft.com/office/powerpoint/2010/main">
    <mc:Choice Requires="p14">
      <p:transition spd="slow" p14:dur="2000" advTm="108454"/>
    </mc:Choice>
    <mc:Fallback xmlns="">
      <p:transition spd="slow" advTm="108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8|5.2|0.8|1.5|1.4|1.3"/>
</p:tagLst>
</file>

<file path=ppt/tags/tag10.xml><?xml version="1.0" encoding="utf-8"?>
<p:tagLst xmlns:a="http://schemas.openxmlformats.org/drawingml/2006/main" xmlns:r="http://schemas.openxmlformats.org/officeDocument/2006/relationships" xmlns:p="http://schemas.openxmlformats.org/presentationml/2006/main">
  <p:tag name="TIMING" val="|0.9|2.8|0.9"/>
</p:tagLst>
</file>

<file path=ppt/tags/tag11.xml><?xml version="1.0" encoding="utf-8"?>
<p:tagLst xmlns:a="http://schemas.openxmlformats.org/drawingml/2006/main" xmlns:r="http://schemas.openxmlformats.org/officeDocument/2006/relationships" xmlns:p="http://schemas.openxmlformats.org/presentationml/2006/main">
  <p:tag name="TIMING" val="|0.9|1.5"/>
</p:tagLst>
</file>

<file path=ppt/tags/tag12.xml><?xml version="1.0" encoding="utf-8"?>
<p:tagLst xmlns:a="http://schemas.openxmlformats.org/drawingml/2006/main" xmlns:r="http://schemas.openxmlformats.org/officeDocument/2006/relationships" xmlns:p="http://schemas.openxmlformats.org/presentationml/2006/main">
  <p:tag name="TIMING" val="|0.9"/>
</p:tagLst>
</file>

<file path=ppt/tags/tag2.xml><?xml version="1.0" encoding="utf-8"?>
<p:tagLst xmlns:a="http://schemas.openxmlformats.org/drawingml/2006/main" xmlns:r="http://schemas.openxmlformats.org/officeDocument/2006/relationships" xmlns:p="http://schemas.openxmlformats.org/presentationml/2006/main">
  <p:tag name="TIMING" val="|1.4|6.1|3.7"/>
</p:tagLst>
</file>

<file path=ppt/tags/tag3.xml><?xml version="1.0" encoding="utf-8"?>
<p:tagLst xmlns:a="http://schemas.openxmlformats.org/drawingml/2006/main" xmlns:r="http://schemas.openxmlformats.org/officeDocument/2006/relationships" xmlns:p="http://schemas.openxmlformats.org/presentationml/2006/main">
  <p:tag name="TIMING" val="|1.1|3.7|22.1"/>
</p:tagLst>
</file>

<file path=ppt/tags/tag4.xml><?xml version="1.0" encoding="utf-8"?>
<p:tagLst xmlns:a="http://schemas.openxmlformats.org/drawingml/2006/main" xmlns:r="http://schemas.openxmlformats.org/officeDocument/2006/relationships" xmlns:p="http://schemas.openxmlformats.org/presentationml/2006/main">
  <p:tag name="TIMING" val="|1.1|2.1|3.6"/>
</p:tagLst>
</file>

<file path=ppt/tags/tag5.xml><?xml version="1.0" encoding="utf-8"?>
<p:tagLst xmlns:a="http://schemas.openxmlformats.org/drawingml/2006/main" xmlns:r="http://schemas.openxmlformats.org/officeDocument/2006/relationships" xmlns:p="http://schemas.openxmlformats.org/presentationml/2006/main">
  <p:tag name="TIMING" val="|1.2|2.5|6.5"/>
</p:tagLst>
</file>

<file path=ppt/tags/tag6.xml><?xml version="1.0" encoding="utf-8"?>
<p:tagLst xmlns:a="http://schemas.openxmlformats.org/drawingml/2006/main" xmlns:r="http://schemas.openxmlformats.org/officeDocument/2006/relationships" xmlns:p="http://schemas.openxmlformats.org/presentationml/2006/main">
  <p:tag name="TIMING" val="|0.4|2.3|0.9|37.2|0.9|5.2"/>
</p:tagLst>
</file>

<file path=ppt/tags/tag7.xml><?xml version="1.0" encoding="utf-8"?>
<p:tagLst xmlns:a="http://schemas.openxmlformats.org/drawingml/2006/main" xmlns:r="http://schemas.openxmlformats.org/officeDocument/2006/relationships" xmlns:p="http://schemas.openxmlformats.org/presentationml/2006/main">
  <p:tag name="TIMING" val="|0.8|6.3|8|11.1|7.4"/>
</p:tagLst>
</file>

<file path=ppt/tags/tag8.xml><?xml version="1.0" encoding="utf-8"?>
<p:tagLst xmlns:a="http://schemas.openxmlformats.org/drawingml/2006/main" xmlns:r="http://schemas.openxmlformats.org/officeDocument/2006/relationships" xmlns:p="http://schemas.openxmlformats.org/presentationml/2006/main">
  <p:tag name="TIMING" val="|0.7|6.1|0.7|3.4|1"/>
</p:tagLst>
</file>

<file path=ppt/tags/tag9.xml><?xml version="1.0" encoding="utf-8"?>
<p:tagLst xmlns:a="http://schemas.openxmlformats.org/drawingml/2006/main" xmlns:r="http://schemas.openxmlformats.org/officeDocument/2006/relationships" xmlns:p="http://schemas.openxmlformats.org/presentationml/2006/main">
  <p:tag name="TIMING" val="|1.1|3.5|59.7|7.2|2.9|1.5|10.2|6.9|1.9|3.3"/>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215</TotalTime>
  <Words>355</Words>
  <Application>Microsoft Office PowerPoint</Application>
  <PresentationFormat>Widescreen</PresentationFormat>
  <Paragraphs>43</Paragraphs>
  <Slides>12</Slides>
  <Notes>0</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Algerian</vt:lpstr>
      <vt:lpstr>Arial</vt:lpstr>
      <vt:lpstr>Garamond</vt:lpstr>
      <vt:lpstr>Times New Roman</vt:lpstr>
      <vt:lpstr>Organic</vt:lpstr>
      <vt:lpstr>ELECTRONICS PROJECT</vt:lpstr>
      <vt:lpstr>FULL WAVE BRIDGE RECTIFIER</vt:lpstr>
      <vt:lpstr>Full Wave Bridge Rectifier Circuit with Working</vt:lpstr>
      <vt:lpstr>Full Wave Bridge Rectifier Theory</vt:lpstr>
      <vt:lpstr>Working of Full Wave Bridge Rectifier</vt:lpstr>
      <vt:lpstr>Full-Wave Bridge Rectification</vt:lpstr>
      <vt:lpstr>Difference between Full Wave Rectifier and Full Wave Bridge Rectifier</vt:lpstr>
      <vt:lpstr>Full Wave Rectifier and Full Wave Bridge Rectifier</vt:lpstr>
      <vt:lpstr>Applications</vt:lpstr>
      <vt:lpstr>Numerical</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PROJECT</dc:title>
  <dc:creator>sudha chaudhry</dc:creator>
  <cp:lastModifiedBy>sudha chaudhry</cp:lastModifiedBy>
  <cp:revision>27</cp:revision>
  <dcterms:created xsi:type="dcterms:W3CDTF">2019-04-08T13:26:34Z</dcterms:created>
  <dcterms:modified xsi:type="dcterms:W3CDTF">2019-04-24T08:12:57Z</dcterms:modified>
</cp:coreProperties>
</file>